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60" r:id="rId5"/>
    <p:sldId id="261" r:id="rId6"/>
    <p:sldId id="262" r:id="rId7"/>
    <p:sldId id="264" r:id="rId8"/>
    <p:sldId id="263" r:id="rId9"/>
    <p:sldId id="265" r:id="rId10"/>
    <p:sldId id="266" r:id="rId11"/>
    <p:sldId id="267" r:id="rId12"/>
    <p:sldId id="268" r:id="rId13"/>
    <p:sldId id="269" r:id="rId14"/>
    <p:sldId id="270" r:id="rId15"/>
    <p:sldId id="271" r:id="rId16"/>
    <p:sldId id="272" r:id="rId17"/>
    <p:sldId id="273" r:id="rId18"/>
    <p:sldId id="275" r:id="rId19"/>
    <p:sldId id="274"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8/9/2018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8/9/2018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8/9/2018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8/9/2018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8/9/2018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8/9/2018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8/9/2018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8/9/2018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1371600"/>
            <a:ext cx="6781800" cy="5078313"/>
          </a:xfrm>
          <a:prstGeom prst="rect">
            <a:avLst/>
          </a:prstGeom>
          <a:noFill/>
        </p:spPr>
        <p:txBody>
          <a:bodyPr wrap="square" rtlCol="0">
            <a:spAutoFit/>
          </a:bodyPr>
          <a:lstStyle/>
          <a:p>
            <a:pPr algn="ctr" rtl="1"/>
            <a:r>
              <a:rPr lang="fa-IR"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cs typeface="+mj-cs"/>
              </a:rPr>
              <a:t>اختلالات خلقی</a:t>
            </a:r>
          </a:p>
          <a:p>
            <a:pPr algn="ctr" rtl="1"/>
            <a:endParaRPr lang="fa-IR" sz="4000" dirty="0" smtClean="0">
              <a:cs typeface="+mj-cs"/>
            </a:endParaRPr>
          </a:p>
          <a:p>
            <a:pPr algn="ctr" rtl="1"/>
            <a:r>
              <a:rPr lang="fa-IR" sz="4000" dirty="0" smtClean="0">
                <a:cs typeface="+mj-cs"/>
              </a:rPr>
              <a:t>ایمان میاهی</a:t>
            </a:r>
          </a:p>
          <a:p>
            <a:pPr algn="ctr" rtl="1"/>
            <a:r>
              <a:rPr lang="fa-IR" sz="4000" dirty="0" smtClean="0">
                <a:cs typeface="+mj-cs"/>
              </a:rPr>
              <a:t>تحت نظارت دکتر ادیبی</a:t>
            </a:r>
          </a:p>
          <a:p>
            <a:pPr algn="ctr" rtl="1"/>
            <a:r>
              <a:rPr lang="fa-IR" sz="4000" dirty="0" smtClean="0">
                <a:cs typeface="+mj-cs"/>
              </a:rPr>
              <a:t>با تشکر از جناب دکتر ولی زاده</a:t>
            </a:r>
            <a:endParaRPr lang="en-US" sz="4000" dirty="0" smtClean="0">
              <a:cs typeface="+mj-cs"/>
            </a:endParaRPr>
          </a:p>
          <a:p>
            <a:pPr algn="ctr" rtl="1"/>
            <a:endParaRPr lang="fa-IR" sz="4000" dirty="0" smtClean="0">
              <a:cs typeface="+mj-cs"/>
            </a:endParaRPr>
          </a:p>
          <a:p>
            <a:pPr algn="ctr" rtl="1"/>
            <a:r>
              <a:rPr lang="fa-IR" sz="4000" dirty="0" smtClean="0">
                <a:cs typeface="+mj-cs"/>
              </a:rPr>
              <a:t>بخش روانپزشکی</a:t>
            </a:r>
          </a:p>
          <a:p>
            <a:pPr algn="ctr" rtl="1"/>
            <a:endParaRPr lang="en-US" sz="4000" dirty="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534400" cy="5078313"/>
          </a:xfrm>
          <a:prstGeom prst="rect">
            <a:avLst/>
          </a:prstGeom>
        </p:spPr>
        <p:txBody>
          <a:bodyPr wrap="square">
            <a:spAutoFit/>
          </a:bodyPr>
          <a:lstStyle/>
          <a:p>
            <a:pPr algn="r" rtl="1">
              <a:buFont typeface="Arial" pitchFamily="34" charset="0"/>
              <a:buChar char="•"/>
            </a:pPr>
            <a:r>
              <a:rPr lang="fa-IR" dirty="0" smtClean="0"/>
              <a:t> در طول این دوره ۲ ساله اختلال (۱ سال برای کودکان یا نوجوانان)، فرد هرگز بیش از ۲ ماه در هر بار، بدون نشانه­های ملاک </a:t>
            </a:r>
            <a:r>
              <a:rPr lang="en-US" dirty="0" smtClean="0"/>
              <a:t>A </a:t>
            </a:r>
            <a:r>
              <a:rPr lang="fa-IR" dirty="0" smtClean="0"/>
              <a:t>و </a:t>
            </a:r>
            <a:r>
              <a:rPr lang="en-US" dirty="0" smtClean="0"/>
              <a:t>B </a:t>
            </a:r>
            <a:r>
              <a:rPr lang="fa-IR" dirty="0" smtClean="0"/>
              <a:t>نبوده است.</a:t>
            </a:r>
          </a:p>
          <a:p>
            <a:pPr algn="r" rtl="1"/>
            <a:endParaRPr lang="fa-IR" dirty="0" smtClean="0"/>
          </a:p>
          <a:p>
            <a:pPr algn="r" rtl="1">
              <a:buFont typeface="Arial" pitchFamily="34" charset="0"/>
              <a:buChar char="•"/>
            </a:pPr>
            <a:r>
              <a:rPr lang="fa-IR" dirty="0" smtClean="0"/>
              <a:t> ملاک­های اختلال افسردگی اساسی ممکن است به طور مداوم به مدت ۲ سال وجود داشته باشند.</a:t>
            </a:r>
          </a:p>
          <a:p>
            <a:pPr algn="r" rtl="1">
              <a:buFont typeface="Arial" pitchFamily="34" charset="0"/>
              <a:buChar char="•"/>
            </a:pPr>
            <a:endParaRPr lang="fa-IR" dirty="0" smtClean="0"/>
          </a:p>
          <a:p>
            <a:pPr algn="r" rtl="1">
              <a:buFont typeface="Arial" pitchFamily="34" charset="0"/>
              <a:buChar char="•"/>
            </a:pPr>
            <a:r>
              <a:rPr lang="fa-IR" dirty="0" smtClean="0"/>
              <a:t> هرگز دوره مانیک یا دوره هیپومانیک وجود نداشته و ملاک­ها هرگز برای اختلال ادواری­خو برآورده نشده­اند.</a:t>
            </a:r>
          </a:p>
          <a:p>
            <a:pPr algn="r" rtl="1">
              <a:buFont typeface="Arial" pitchFamily="34" charset="0"/>
              <a:buChar char="•"/>
            </a:pPr>
            <a:endParaRPr lang="fa-IR" dirty="0" smtClean="0"/>
          </a:p>
          <a:p>
            <a:pPr algn="r" rtl="1">
              <a:buFont typeface="Arial" pitchFamily="34" charset="0"/>
              <a:buChar char="•"/>
            </a:pPr>
            <a:r>
              <a:rPr lang="fa-IR" dirty="0" smtClean="0"/>
              <a:t>این اختلال با اختلال اسکیزوافکتیو مستمر، اسکیزوفرنی، اختلال هذیانی، یا طیف اسکیزوفرنی مشخص یا نامشخص دیگر یا اختلال روان­پریشی دیگر بهتر توجیه نمی­شود.</a:t>
            </a:r>
          </a:p>
          <a:p>
            <a:pPr algn="r" rtl="1"/>
            <a:endParaRPr lang="fa-IR" dirty="0" smtClean="0"/>
          </a:p>
          <a:p>
            <a:pPr algn="r" rtl="1">
              <a:buFont typeface="Arial" pitchFamily="34" charset="0"/>
              <a:buChar char="•"/>
            </a:pPr>
            <a:endParaRPr lang="fa-IR" dirty="0" smtClean="0"/>
          </a:p>
          <a:p>
            <a:pPr algn="r" rtl="1">
              <a:buFont typeface="Arial" pitchFamily="34" charset="0"/>
              <a:buChar char="•"/>
            </a:pPr>
            <a:r>
              <a:rPr lang="fa-IR" dirty="0" smtClean="0"/>
              <a:t> نشانه­ها ناشی از تأثیرات فیزیولوژیکی مواد( مثل سوءمصرف مواد مخدر، دارو) یا بیماری جسمانی دیگر (مثل کم­کاری تیروئید) نیستند.</a:t>
            </a:r>
          </a:p>
          <a:p>
            <a:pPr algn="r" rtl="1">
              <a:buFont typeface="Arial" pitchFamily="34" charset="0"/>
              <a:buChar char="•"/>
            </a:pPr>
            <a:endParaRPr lang="fa-IR" dirty="0" smtClean="0"/>
          </a:p>
          <a:p>
            <a:pPr algn="r" rtl="1">
              <a:buFont typeface="Arial" pitchFamily="34" charset="0"/>
              <a:buChar char="•"/>
            </a:pPr>
            <a:r>
              <a:rPr lang="fa-IR" dirty="0" smtClean="0"/>
              <a:t>نشانه­ها ناراحتی یا اختلال قابل ملاحظه بالینی در عملکرد اجتماعی، شغلی، یا زمینه­های مهم دیگر عملکرد ایجاد می­کنند.</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9204" y="457200"/>
            <a:ext cx="3563796" cy="369332"/>
          </a:xfrm>
          <a:prstGeom prst="rect">
            <a:avLst/>
          </a:prstGeom>
        </p:spPr>
        <p:txBody>
          <a:bodyPr wrap="none">
            <a:spAutoFit/>
          </a:bodyPr>
          <a:lstStyle/>
          <a:p>
            <a:pPr algn="r" rtl="1"/>
            <a:r>
              <a:rPr lang="en-US" b="1" dirty="0" smtClean="0"/>
              <a:t>-</a:t>
            </a:r>
            <a:r>
              <a:rPr lang="fa-IR" b="1" dirty="0" smtClean="0"/>
              <a:t> اختلال بی نظمی خلقی مخرب</a:t>
            </a:r>
            <a:endParaRPr lang="en-US" b="1" dirty="0"/>
          </a:p>
        </p:txBody>
      </p:sp>
      <p:sp>
        <p:nvSpPr>
          <p:cNvPr id="4" name="TextBox 3"/>
          <p:cNvSpPr txBox="1"/>
          <p:nvPr/>
        </p:nvSpPr>
        <p:spPr>
          <a:xfrm>
            <a:off x="533400" y="990600"/>
            <a:ext cx="8229600" cy="923330"/>
          </a:xfrm>
          <a:prstGeom prst="rect">
            <a:avLst/>
          </a:prstGeom>
          <a:noFill/>
        </p:spPr>
        <p:txBody>
          <a:bodyPr wrap="square" rtlCol="0">
            <a:spAutoFit/>
          </a:bodyPr>
          <a:lstStyle/>
          <a:p>
            <a:pPr algn="just" rtl="1"/>
            <a:r>
              <a:rPr lang="fa-IR" dirty="0" smtClean="0"/>
              <a:t>این اختلال که </a:t>
            </a:r>
            <a:r>
              <a:rPr lang="en-US" dirty="0" smtClean="0"/>
              <a:t>Disruptive mood dysregulation disorder</a:t>
            </a:r>
            <a:r>
              <a:rPr lang="fa-IR" dirty="0" smtClean="0"/>
              <a:t> نام دارد به تازگی مطرح شده است و مشخصه آن دوره های پرخاشگری کلامی و رفتاری و تحریک پذیری در کودکان است. </a:t>
            </a:r>
            <a:endParaRPr lang="en-US" dirty="0"/>
          </a:p>
        </p:txBody>
      </p:sp>
      <p:sp>
        <p:nvSpPr>
          <p:cNvPr id="5" name="TextBox 4"/>
          <p:cNvSpPr txBox="1"/>
          <p:nvPr/>
        </p:nvSpPr>
        <p:spPr>
          <a:xfrm>
            <a:off x="609600" y="1952685"/>
            <a:ext cx="8153400" cy="4524315"/>
          </a:xfrm>
          <a:prstGeom prst="rect">
            <a:avLst/>
          </a:prstGeom>
          <a:noFill/>
        </p:spPr>
        <p:txBody>
          <a:bodyPr wrap="square" rtlCol="0">
            <a:spAutoFit/>
          </a:bodyPr>
          <a:lstStyle/>
          <a:p>
            <a:pPr algn="r" rtl="1">
              <a:buFont typeface="Arial" pitchFamily="34" charset="0"/>
              <a:buChar char="•"/>
            </a:pPr>
            <a:r>
              <a:rPr lang="en-US" dirty="0" smtClean="0"/>
              <a:t> </a:t>
            </a:r>
            <a:r>
              <a:rPr lang="fa-IR" dirty="0" smtClean="0"/>
              <a:t>ملاک های تشخیصی بر اساس </a:t>
            </a:r>
            <a:r>
              <a:rPr lang="en-US" dirty="0" smtClean="0"/>
              <a:t>DSM-5</a:t>
            </a:r>
            <a:endParaRPr lang="fa-IR" dirty="0" smtClean="0"/>
          </a:p>
          <a:p>
            <a:pPr algn="r" rtl="1">
              <a:buFont typeface="Arial" pitchFamily="34" charset="0"/>
              <a:buChar char="•"/>
            </a:pPr>
            <a:endParaRPr lang="en-US" dirty="0" smtClean="0"/>
          </a:p>
          <a:p>
            <a:pPr algn="r" rtl="1"/>
            <a:r>
              <a:rPr lang="fa-IR" dirty="0" smtClean="0"/>
              <a:t>1- دوره های شدید و مکرر خشم به صورت کلامی و رفتاری که از نظر شدت به موقعیت های ایجاد شده نامتناسب است.</a:t>
            </a:r>
          </a:p>
          <a:p>
            <a:pPr algn="r" rtl="1"/>
            <a:endParaRPr lang="fa-IR" dirty="0" smtClean="0"/>
          </a:p>
          <a:p>
            <a:pPr algn="r" rtl="1"/>
            <a:r>
              <a:rPr lang="fa-IR" dirty="0" smtClean="0"/>
              <a:t>2-ناهمخوانی حملات خشم با سطح رشد فرد</a:t>
            </a:r>
          </a:p>
          <a:p>
            <a:pPr algn="r" rtl="1"/>
            <a:endParaRPr lang="fa-IR" dirty="0" smtClean="0"/>
          </a:p>
          <a:p>
            <a:pPr algn="r" rtl="1"/>
            <a:r>
              <a:rPr lang="fa-IR" dirty="0" smtClean="0"/>
              <a:t>3-حملات فوران خشم</a:t>
            </a:r>
          </a:p>
          <a:p>
            <a:pPr algn="r" rtl="1"/>
            <a:endParaRPr lang="fa-IR" dirty="0" smtClean="0"/>
          </a:p>
          <a:p>
            <a:pPr algn="r" rtl="1"/>
            <a:r>
              <a:rPr lang="fa-IR" dirty="0" smtClean="0"/>
              <a:t>4-در فواصل حملات ، فرد اغلب تحریک پذیر است</a:t>
            </a:r>
          </a:p>
          <a:p>
            <a:pPr algn="r" rtl="1"/>
            <a:endParaRPr lang="fa-IR" dirty="0" smtClean="0"/>
          </a:p>
          <a:p>
            <a:pPr algn="r" rtl="1"/>
            <a:r>
              <a:rPr lang="fa-IR" dirty="0" smtClean="0"/>
              <a:t>5-تداوم حملات فوق به مدت حداقل یکسال</a:t>
            </a:r>
          </a:p>
          <a:p>
            <a:pPr algn="r" rtl="1"/>
            <a:endParaRPr lang="fa-IR" dirty="0" smtClean="0"/>
          </a:p>
          <a:p>
            <a:pPr algn="r" rtl="1"/>
            <a:r>
              <a:rPr lang="fa-IR" dirty="0" smtClean="0"/>
              <a:t>6-بروز علایم فوق حادقل در دو موقعیت مختلف مانند خانه و مدرسه</a:t>
            </a:r>
          </a:p>
          <a:p>
            <a:pPr algn="r" rtl="1"/>
            <a:endParaRPr lang="fa-IR" dirty="0" smtClean="0"/>
          </a:p>
          <a:p>
            <a:pPr algn="r" rtl="1"/>
            <a:r>
              <a:rPr lang="fa-IR" dirty="0" smtClean="0"/>
              <a:t>7-عدم شروع قبل از 6 سالگی و بعد از 18 سالگی</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7607" y="392668"/>
            <a:ext cx="3241593" cy="369332"/>
          </a:xfrm>
          <a:prstGeom prst="rect">
            <a:avLst/>
          </a:prstGeom>
        </p:spPr>
        <p:txBody>
          <a:bodyPr wrap="none">
            <a:spAutoFit/>
          </a:bodyPr>
          <a:lstStyle/>
          <a:p>
            <a:pPr algn="just" rtl="1"/>
            <a:r>
              <a:rPr lang="fa-IR" b="1" dirty="0" smtClean="0"/>
              <a:t>- اختلال ملال قبل از قاعدگی</a:t>
            </a:r>
            <a:endParaRPr lang="en-US" b="1" dirty="0" smtClean="0"/>
          </a:p>
        </p:txBody>
      </p:sp>
      <p:sp>
        <p:nvSpPr>
          <p:cNvPr id="3" name="TextBox 2"/>
          <p:cNvSpPr txBox="1"/>
          <p:nvPr/>
        </p:nvSpPr>
        <p:spPr>
          <a:xfrm>
            <a:off x="609600" y="914400"/>
            <a:ext cx="8077200" cy="646331"/>
          </a:xfrm>
          <a:prstGeom prst="rect">
            <a:avLst/>
          </a:prstGeom>
          <a:noFill/>
        </p:spPr>
        <p:txBody>
          <a:bodyPr wrap="square" rtlCol="0">
            <a:spAutoFit/>
          </a:bodyPr>
          <a:lstStyle/>
          <a:p>
            <a:pPr algn="just" rtl="1"/>
            <a:r>
              <a:rPr lang="fa-IR" dirty="0" smtClean="0"/>
              <a:t>این اختلال که </a:t>
            </a:r>
            <a:r>
              <a:rPr lang="en-US" dirty="0" smtClean="0"/>
              <a:t>premenstrual dysphoric disorder</a:t>
            </a:r>
            <a:r>
              <a:rPr lang="fa-IR" dirty="0" smtClean="0"/>
              <a:t> نام دارد با علایمی مانند بی ثباتی عاطفی بارز و تحریک پذیری و افسردگی را طی یک هفته قبل از قاعدگی دارند.</a:t>
            </a:r>
            <a:endParaRPr lang="en-US" dirty="0"/>
          </a:p>
        </p:txBody>
      </p:sp>
      <p:pic>
        <p:nvPicPr>
          <p:cNvPr id="2050" name="Picture 2" descr="C:\Users\royal\Desktop\is.jpg"/>
          <p:cNvPicPr>
            <a:picLocks noChangeAspect="1" noChangeArrowheads="1"/>
          </p:cNvPicPr>
          <p:nvPr/>
        </p:nvPicPr>
        <p:blipFill>
          <a:blip r:embed="rId2"/>
          <a:srcRect/>
          <a:stretch>
            <a:fillRect/>
          </a:stretch>
        </p:blipFill>
        <p:spPr bwMode="auto">
          <a:xfrm rot="19790534">
            <a:off x="3016411" y="2607914"/>
            <a:ext cx="3597712" cy="2967037"/>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19200"/>
            <a:ext cx="8229600" cy="3693319"/>
          </a:xfrm>
          <a:prstGeom prst="rect">
            <a:avLst/>
          </a:prstGeom>
        </p:spPr>
        <p:txBody>
          <a:bodyPr wrap="square">
            <a:spAutoFit/>
          </a:bodyPr>
          <a:lstStyle/>
          <a:p>
            <a:pPr algn="r" rtl="1">
              <a:buFont typeface="Arial" pitchFamily="34" charset="0"/>
              <a:buChar char="•"/>
            </a:pPr>
            <a:r>
              <a:rPr lang="fa-IR" dirty="0" smtClean="0"/>
              <a:t> دلالیل متفاوتی می تواند عامل افسردگی باشد که به اختصار بعضی از آنان ذکر شدند:</a:t>
            </a:r>
          </a:p>
          <a:p>
            <a:pPr algn="r" rtl="1"/>
            <a:r>
              <a:rPr lang="fa-IR" b="1" dirty="0" smtClean="0"/>
              <a:t>اختلالات عصبی:</a:t>
            </a:r>
            <a:r>
              <a:rPr lang="fa-IR" dirty="0" smtClean="0"/>
              <a:t> حوادث عروقی مغز، دمانس، صرع، هیدروسفالی، پارکینسون، </a:t>
            </a:r>
            <a:r>
              <a:rPr lang="en-US" dirty="0" smtClean="0"/>
              <a:t>MS، </a:t>
            </a:r>
            <a:r>
              <a:rPr lang="fa-IR" dirty="0" smtClean="0"/>
              <a:t>ضربه و… </a:t>
            </a:r>
          </a:p>
          <a:p>
            <a:pPr algn="r" rtl="1"/>
            <a:endParaRPr lang="fa-IR" dirty="0" smtClean="0"/>
          </a:p>
          <a:p>
            <a:pPr algn="r" rtl="1"/>
            <a:r>
              <a:rPr lang="fa-IR" b="1" dirty="0" smtClean="0"/>
              <a:t>اختلالات غددی:</a:t>
            </a:r>
            <a:r>
              <a:rPr lang="fa-IR" dirty="0" smtClean="0"/>
              <a:t> اختلالات غده فوق کلیه، غده تیروئید یا پاراتیروئید، مرتبط با قاعدگی، پس از زایمان و…</a:t>
            </a:r>
          </a:p>
          <a:p>
            <a:pPr algn="r" rtl="1"/>
            <a:endParaRPr lang="fa-IR" dirty="0" smtClean="0"/>
          </a:p>
          <a:p>
            <a:pPr algn="r" rtl="1"/>
            <a:r>
              <a:rPr lang="fa-IR" b="1" dirty="0" smtClean="0"/>
              <a:t>سایر علل:</a:t>
            </a:r>
            <a:r>
              <a:rPr lang="fa-IR" dirty="0" smtClean="0"/>
              <a:t> سرطان ها (به خصوص پانکراس و دستگاه گوارش)، بیماری های قلبی و ریوی، کمبود ویتامین های گروه</a:t>
            </a:r>
            <a:r>
              <a:rPr lang="en-US" dirty="0" smtClean="0"/>
              <a:t>B</a:t>
            </a:r>
            <a:r>
              <a:rPr lang="fa-IR" dirty="0" smtClean="0"/>
              <a:t>و…</a:t>
            </a:r>
          </a:p>
          <a:p>
            <a:pPr algn="r" rtl="1"/>
            <a:endParaRPr lang="fa-IR" dirty="0" smtClean="0"/>
          </a:p>
          <a:p>
            <a:pPr algn="r" rtl="1"/>
            <a:r>
              <a:rPr lang="fa-IR" b="1" dirty="0" smtClean="0"/>
              <a:t>علل دارویی:</a:t>
            </a:r>
            <a:r>
              <a:rPr lang="fa-IR" dirty="0" smtClean="0"/>
              <a:t> مسکن ها، ترکیبات ضد التهابی، آنتی بیوتیک ها، داروهای ضد فشار خون، داروهای قلبی، داروهای شیمی درمانی، هورمون ها و…</a:t>
            </a:r>
            <a:endParaRPr lang="fa-IR" dirty="0"/>
          </a:p>
        </p:txBody>
      </p:sp>
      <p:sp>
        <p:nvSpPr>
          <p:cNvPr id="3" name="Rectangle 2"/>
          <p:cNvSpPr/>
          <p:nvPr/>
        </p:nvSpPr>
        <p:spPr>
          <a:xfrm>
            <a:off x="4267200" y="685800"/>
            <a:ext cx="4246675" cy="369332"/>
          </a:xfrm>
          <a:prstGeom prst="rect">
            <a:avLst/>
          </a:prstGeom>
        </p:spPr>
        <p:txBody>
          <a:bodyPr wrap="none">
            <a:spAutoFit/>
          </a:bodyPr>
          <a:lstStyle/>
          <a:p>
            <a:pPr algn="just" rtl="1">
              <a:buFontTx/>
              <a:buChar char="-"/>
            </a:pPr>
            <a:r>
              <a:rPr lang="fa-IR" b="1" dirty="0" smtClean="0"/>
              <a:t>افسردگی ناشی از بیماری های طبی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24400" y="304800"/>
            <a:ext cx="4136069" cy="369332"/>
          </a:xfrm>
          <a:prstGeom prst="rect">
            <a:avLst/>
          </a:prstGeom>
        </p:spPr>
        <p:txBody>
          <a:bodyPr wrap="none">
            <a:spAutoFit/>
          </a:bodyPr>
          <a:lstStyle/>
          <a:p>
            <a:r>
              <a:rPr lang="fa-IR" dirty="0" smtClean="0"/>
              <a:t>- </a:t>
            </a:r>
            <a:r>
              <a:rPr lang="fa-IR" b="1" dirty="0" smtClean="0"/>
              <a:t>اختلال افسردگی مشخص یا ناکامل</a:t>
            </a:r>
            <a:endParaRPr lang="en-US" b="1" dirty="0"/>
          </a:p>
        </p:txBody>
      </p:sp>
      <p:sp>
        <p:nvSpPr>
          <p:cNvPr id="5" name="Rectangle 4"/>
          <p:cNvSpPr/>
          <p:nvPr/>
        </p:nvSpPr>
        <p:spPr>
          <a:xfrm>
            <a:off x="457200" y="838200"/>
            <a:ext cx="8305800" cy="3416320"/>
          </a:xfrm>
          <a:prstGeom prst="rect">
            <a:avLst/>
          </a:prstGeom>
        </p:spPr>
        <p:txBody>
          <a:bodyPr wrap="square">
            <a:spAutoFit/>
          </a:bodyPr>
          <a:lstStyle/>
          <a:p>
            <a:pPr algn="just" rtl="1"/>
            <a:r>
              <a:rPr lang="fa-IR" dirty="0" smtClean="0"/>
              <a:t>این طبقه در مورد جلوه­ هایی به کار می­ رود که در آن ها نشانه­ های مخصوص اختلال افسردگی ناراحتی یا اختلال قابل ملاحظه بالینی در عملکرد اجتماعی، شغلی؛ یا زمینه ­های مهم دیگر عملکرد ایجاد می­ کنند، ولی ملاک ­های کامل را برای هیچ یک از اختلالات در طبقه تشخیصی اختلالات افسردگی برآورده نمی­ کنند. طبقه اختلال افسردگی نامشخص در موقعیت­ هایی به کار برده می ­شود که متخصص بالینی تصمیم بگیرد دلیل اینکه ملاک ­ها برای اختلال افسردگی مشخص برآورده نمی ­شوند را ذکر نکند، و جلوه­ هایی را منظور کند که برای آنها اطلاعات کافی جهت تشخیص دادن مشخص­ تر وجود ندارد که دو مورد از آنها نام برده شده است.</a:t>
            </a:r>
          </a:p>
          <a:p>
            <a:pPr algn="just" rtl="1"/>
            <a:endParaRPr lang="fa-IR" dirty="0" smtClean="0"/>
          </a:p>
          <a:p>
            <a:pPr algn="just" rtl="1"/>
            <a:r>
              <a:rPr lang="fa-IR" dirty="0" smtClean="0"/>
              <a:t>1- </a:t>
            </a:r>
            <a:r>
              <a:rPr lang="en-US" dirty="0" smtClean="0"/>
              <a:t>Minor depressive disorder</a:t>
            </a:r>
          </a:p>
          <a:p>
            <a:pPr algn="just" rtl="1"/>
            <a:endParaRPr lang="en-US" dirty="0" smtClean="0"/>
          </a:p>
          <a:p>
            <a:pPr algn="just" rtl="1"/>
            <a:r>
              <a:rPr lang="fa-IR" dirty="0" smtClean="0"/>
              <a:t>2-</a:t>
            </a:r>
            <a:r>
              <a:rPr lang="en-US" dirty="0" smtClean="0"/>
              <a:t>  Recurrent brief depressive disorder</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1066800"/>
            <a:ext cx="4572000" cy="646331"/>
          </a:xfrm>
          <a:prstGeom prst="rect">
            <a:avLst/>
          </a:prstGeom>
          <a:noFill/>
        </p:spPr>
        <p:txBody>
          <a:bodyPr wrap="square" rtlCol="0">
            <a:spAutoFit/>
          </a:bodyPr>
          <a:lstStyle/>
          <a:p>
            <a:pPr algn="ctr"/>
            <a:r>
              <a:rPr lang="fa-IR" sz="3600" dirty="0" smtClean="0"/>
              <a:t>اختلال دو قطبی</a:t>
            </a:r>
            <a:endParaRPr lang="en-US" sz="3600" dirty="0"/>
          </a:p>
        </p:txBody>
      </p:sp>
      <p:pic>
        <p:nvPicPr>
          <p:cNvPr id="6146" name="Picture 2" descr="C:\Users\royal\Desktop\Bipolar-disorder.jpg"/>
          <p:cNvPicPr>
            <a:picLocks noChangeAspect="1" noChangeArrowheads="1"/>
          </p:cNvPicPr>
          <p:nvPr/>
        </p:nvPicPr>
        <p:blipFill>
          <a:blip r:embed="rId2"/>
          <a:srcRect/>
          <a:stretch>
            <a:fillRect/>
          </a:stretch>
        </p:blipFill>
        <p:spPr bwMode="auto">
          <a:xfrm>
            <a:off x="1676400" y="2362200"/>
            <a:ext cx="6016624" cy="30083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382000" cy="4801314"/>
          </a:xfrm>
          <a:prstGeom prst="rect">
            <a:avLst/>
          </a:prstGeom>
          <a:noFill/>
        </p:spPr>
        <p:txBody>
          <a:bodyPr wrap="square" rtlCol="0">
            <a:spAutoFit/>
          </a:bodyPr>
          <a:lstStyle/>
          <a:p>
            <a:pPr algn="r" rtl="1"/>
            <a:r>
              <a:rPr lang="fa-IR" dirty="0" smtClean="0"/>
              <a:t>اختلال دو قطبی شامل چند گروه زیر است:</a:t>
            </a:r>
          </a:p>
          <a:p>
            <a:pPr algn="r" rtl="1"/>
            <a:endParaRPr lang="fa-IR" dirty="0" smtClean="0"/>
          </a:p>
          <a:p>
            <a:pPr algn="r" rtl="1"/>
            <a:r>
              <a:rPr lang="fa-IR" dirty="0" smtClean="0"/>
              <a:t>1-دو قطبی نوع </a:t>
            </a:r>
            <a:r>
              <a:rPr lang="en-US" dirty="0" smtClean="0"/>
              <a:t>I</a:t>
            </a:r>
            <a:r>
              <a:rPr lang="fa-IR" dirty="0" smtClean="0"/>
              <a:t>: وجود مانیا با یا بدون اختلال افسردگی</a:t>
            </a:r>
          </a:p>
          <a:p>
            <a:pPr algn="r" rtl="1"/>
            <a:endParaRPr lang="fa-IR" dirty="0" smtClean="0"/>
          </a:p>
          <a:p>
            <a:pPr algn="r" rtl="1"/>
            <a:r>
              <a:rPr lang="fa-IR" dirty="0" smtClean="0"/>
              <a:t>2- دو قطبی نوع </a:t>
            </a:r>
            <a:r>
              <a:rPr lang="en-US" dirty="0" smtClean="0"/>
              <a:t>I </a:t>
            </a:r>
            <a:r>
              <a:rPr lang="en-US" dirty="0" err="1" smtClean="0"/>
              <a:t>I</a:t>
            </a:r>
            <a:r>
              <a:rPr lang="fa-IR" dirty="0" smtClean="0"/>
              <a:t>: وجود دوره های افسردگی در حد عمده و دوره های هایپومانیا</a:t>
            </a:r>
          </a:p>
          <a:p>
            <a:pPr algn="r" rtl="1"/>
            <a:endParaRPr lang="fa-IR" dirty="0" smtClean="0"/>
          </a:p>
          <a:p>
            <a:pPr algn="r" rtl="1"/>
            <a:r>
              <a:rPr lang="fa-IR" dirty="0" smtClean="0"/>
              <a:t>3-اختلال خلق ادواری: سرخوشی و افسردگی خفیف تر ولی مدت زمان حداقل 2 سال</a:t>
            </a:r>
          </a:p>
          <a:p>
            <a:pPr algn="r" rtl="1"/>
            <a:endParaRPr lang="fa-IR" dirty="0" smtClean="0"/>
          </a:p>
          <a:p>
            <a:pPr algn="r" rtl="1"/>
            <a:r>
              <a:rPr lang="fa-IR" dirty="0" smtClean="0"/>
              <a:t>4-اختلال دوقطبی وابسته به دارو ها و مواد</a:t>
            </a:r>
          </a:p>
          <a:p>
            <a:pPr algn="r" rtl="1"/>
            <a:endParaRPr lang="fa-IR" dirty="0" smtClean="0"/>
          </a:p>
          <a:p>
            <a:pPr algn="r" rtl="1"/>
            <a:r>
              <a:rPr lang="fa-IR" dirty="0" smtClean="0"/>
              <a:t>5-اختلال دوقطبی ناشی از بیماری های طبی</a:t>
            </a:r>
          </a:p>
          <a:p>
            <a:pPr algn="r" rtl="1"/>
            <a:endParaRPr lang="fa-IR" dirty="0" smtClean="0"/>
          </a:p>
          <a:p>
            <a:pPr algn="r" rtl="1"/>
            <a:r>
              <a:rPr lang="fa-IR" dirty="0" smtClean="0"/>
              <a:t>6- اختلال دو قطبی ناکامل: این گروه پاره ای از علایم دوقطبی را دارند ولی معیار های تشخیصی در حدی نیست که تشخیص اختلال دو قطبی نوع یک و دو یا ادواری گذاشته شود.</a:t>
            </a:r>
          </a:p>
          <a:p>
            <a:pPr algn="r" rtl="1"/>
            <a:endParaRPr lang="fa-IR" dirty="0" smtClean="0"/>
          </a:p>
          <a:p>
            <a:pPr algn="r" rtl="1"/>
            <a:r>
              <a:rPr lang="fa-IR" dirty="0" smtClean="0"/>
              <a:t>7- اختلال دو قطبی نامشخص</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305800" cy="1754326"/>
          </a:xfrm>
          <a:prstGeom prst="rect">
            <a:avLst/>
          </a:prstGeom>
        </p:spPr>
        <p:txBody>
          <a:bodyPr wrap="square">
            <a:spAutoFit/>
          </a:bodyPr>
          <a:lstStyle/>
          <a:p>
            <a:pPr algn="just" rtl="1"/>
            <a:r>
              <a:rPr lang="fa-IR" b="1" dirty="0" smtClean="0"/>
              <a:t>شیدایی</a:t>
            </a:r>
            <a:r>
              <a:rPr lang="fa-IR" dirty="0" smtClean="0"/>
              <a:t> یا </a:t>
            </a:r>
            <a:r>
              <a:rPr lang="fa-IR" b="1" dirty="0" smtClean="0"/>
              <a:t>مانیا</a:t>
            </a:r>
            <a:r>
              <a:rPr lang="fa-IR" dirty="0" smtClean="0"/>
              <a:t>  عکس حالت افسردگی است. علامت اصلی در مانیا </a:t>
            </a:r>
            <a:r>
              <a:rPr lang="fa-IR" b="1" dirty="0" smtClean="0"/>
              <a:t>خلق بالا</a:t>
            </a:r>
            <a:r>
              <a:rPr lang="fa-IR" dirty="0" smtClean="0"/>
              <a:t>، </a:t>
            </a:r>
            <a:r>
              <a:rPr lang="fa-IR" b="1" dirty="0" smtClean="0"/>
              <a:t>گشاده و منبسط و تحریک پذیر </a:t>
            </a:r>
            <a:r>
              <a:rPr lang="fa-IR" dirty="0" smtClean="0"/>
              <a:t>است.در شیدایی خُلق و انرژی بیمار بسیار بالاست. تظاهرهای اصلی مانیا عبارت اند از نشاط‌ زدگی،تحریک‌پذیری، پرکاری و عقاید خودمهم‌انگاری. خلق بالا به صورت شادی، خوش‌بینی افراطی و خوشحالی سرایت‌کننده تظاهر می‌کند. ممکن است خُلق بیمار در طول روز تغییر کند، مثلاً صبح مانیک و شب افسرده باشد، هرچند که مانند افسردگی شدید تغییرات منظمی ندارد.</a:t>
            </a:r>
            <a:endParaRPr lang="en-US" dirty="0"/>
          </a:p>
        </p:txBody>
      </p:sp>
      <p:sp>
        <p:nvSpPr>
          <p:cNvPr id="4" name="TextBox 3"/>
          <p:cNvSpPr txBox="1"/>
          <p:nvPr/>
        </p:nvSpPr>
        <p:spPr>
          <a:xfrm>
            <a:off x="533400" y="2362200"/>
            <a:ext cx="8382000" cy="1200329"/>
          </a:xfrm>
          <a:prstGeom prst="rect">
            <a:avLst/>
          </a:prstGeom>
          <a:noFill/>
        </p:spPr>
        <p:txBody>
          <a:bodyPr wrap="square" rtlCol="0">
            <a:spAutoFit/>
          </a:bodyPr>
          <a:lstStyle/>
          <a:p>
            <a:pPr algn="r" rtl="1"/>
            <a:r>
              <a:rPr lang="fa-IR" dirty="0" smtClean="0"/>
              <a:t>معیار های تشخیصی مانیا بر اساس </a:t>
            </a:r>
            <a:r>
              <a:rPr lang="en-US" dirty="0" smtClean="0"/>
              <a:t>DSM-5</a:t>
            </a:r>
            <a:r>
              <a:rPr lang="fa-IR" dirty="0" smtClean="0"/>
              <a:t> :</a:t>
            </a:r>
          </a:p>
          <a:p>
            <a:pPr algn="r" rtl="1"/>
            <a:r>
              <a:rPr lang="fa-IR" dirty="0" smtClean="0"/>
              <a:t>الف) در دوره مشخصی که حداقل یک هفته طول بکشد، خُلق به شکلی غیرطبیعی و مداوم بالا، گشاده، یا تحریک پذیر باشد (اگر بستری کردن بیمار ضرورت پیدا کرد، مدت این دوره می‌تواند کمتر از یک هفته هم باشد).</a:t>
            </a:r>
            <a:endParaRPr lang="en-US" dirty="0"/>
          </a:p>
        </p:txBody>
      </p:sp>
      <p:pic>
        <p:nvPicPr>
          <p:cNvPr id="3074" name="Picture 2" descr="C:\Users\royal\Desktop\anger-225x3001.jpg"/>
          <p:cNvPicPr>
            <a:picLocks noChangeAspect="1" noChangeArrowheads="1"/>
          </p:cNvPicPr>
          <p:nvPr/>
        </p:nvPicPr>
        <p:blipFill>
          <a:blip r:embed="rId2"/>
          <a:srcRect/>
          <a:stretch>
            <a:fillRect/>
          </a:stretch>
        </p:blipFill>
        <p:spPr bwMode="auto">
          <a:xfrm rot="21021293">
            <a:off x="1727305" y="3802067"/>
            <a:ext cx="1943100" cy="2590800"/>
          </a:xfrm>
          <a:prstGeom prst="rect">
            <a:avLst/>
          </a:prstGeom>
          <a:noFill/>
        </p:spPr>
      </p:pic>
      <p:pic>
        <p:nvPicPr>
          <p:cNvPr id="3075" name="Picture 3" descr="C:\Users\royal\Desktop\bipolarg600265141_1413724.jpg"/>
          <p:cNvPicPr>
            <a:picLocks noChangeAspect="1" noChangeArrowheads="1"/>
          </p:cNvPicPr>
          <p:nvPr/>
        </p:nvPicPr>
        <p:blipFill>
          <a:blip r:embed="rId3"/>
          <a:srcRect/>
          <a:stretch>
            <a:fillRect/>
          </a:stretch>
        </p:blipFill>
        <p:spPr bwMode="auto">
          <a:xfrm rot="765834">
            <a:off x="4682258" y="4045435"/>
            <a:ext cx="3048000" cy="202882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458200" cy="5632311"/>
          </a:xfrm>
          <a:prstGeom prst="rect">
            <a:avLst/>
          </a:prstGeom>
        </p:spPr>
        <p:txBody>
          <a:bodyPr wrap="square">
            <a:spAutoFit/>
          </a:bodyPr>
          <a:lstStyle/>
          <a:p>
            <a:pPr algn="r" rtl="1"/>
            <a:r>
              <a:rPr lang="fa-IR" dirty="0" smtClean="0"/>
              <a:t>ب) طی دوره‌ای که خُلق به هم ریخته‌است، حداقل سه تا (و اگر خُلق فقط تحریک پذیر است، حداقل چهار تا) از علائم زیر به‌طور مداوم و به حد چشمگیری وجود داشته باشد:</a:t>
            </a:r>
          </a:p>
          <a:p>
            <a:pPr algn="r" rtl="1"/>
            <a:endParaRPr lang="fa-IR" dirty="0" smtClean="0"/>
          </a:p>
          <a:p>
            <a:pPr algn="r" rtl="1"/>
            <a:r>
              <a:rPr lang="fa-IR" dirty="0" smtClean="0"/>
              <a:t>1-اعتماد به نفس بیش از حد، یا خودبزرگ بینی.</a:t>
            </a:r>
          </a:p>
          <a:p>
            <a:pPr algn="r" rtl="1"/>
            <a:endParaRPr lang="fa-IR" dirty="0" smtClean="0"/>
          </a:p>
          <a:p>
            <a:pPr algn="r" rtl="1"/>
            <a:r>
              <a:rPr lang="fa-IR" dirty="0" smtClean="0"/>
              <a:t>2-کاهش نیاز به خواب </a:t>
            </a:r>
          </a:p>
          <a:p>
            <a:pPr algn="r" rtl="1"/>
            <a:endParaRPr lang="fa-IR" dirty="0" smtClean="0"/>
          </a:p>
          <a:p>
            <a:pPr algn="r" rtl="1"/>
            <a:r>
              <a:rPr lang="fa-IR" dirty="0" smtClean="0"/>
              <a:t>3- پرحرفی بیش از معمول، یا احساس فشار در صورت صحبت نکردن.</a:t>
            </a:r>
          </a:p>
          <a:p>
            <a:pPr algn="r" rtl="1"/>
            <a:endParaRPr lang="fa-IR" dirty="0" smtClean="0"/>
          </a:p>
          <a:p>
            <a:pPr algn="r" rtl="1"/>
            <a:r>
              <a:rPr lang="fa-IR" dirty="0" smtClean="0"/>
              <a:t>4- پَرِش افکار یا این احساس ذهنی که افکار دارند با هم مسابقه می‌دهند.</a:t>
            </a:r>
          </a:p>
          <a:p>
            <a:pPr algn="r" rtl="1"/>
            <a:endParaRPr lang="fa-IR" dirty="0" smtClean="0"/>
          </a:p>
          <a:p>
            <a:pPr algn="r" rtl="1"/>
            <a:r>
              <a:rPr lang="fa-IR" dirty="0" smtClean="0"/>
              <a:t>5-حواس‌پرتی (یعنی توجه فرد فوراً به محرک‌های بیرونی بی‌اهمیت یا بی ارتباط با او جلب شود).</a:t>
            </a:r>
          </a:p>
          <a:p>
            <a:pPr algn="r" rtl="1"/>
            <a:endParaRPr lang="fa-IR" dirty="0" smtClean="0"/>
          </a:p>
          <a:p>
            <a:pPr algn="r" rtl="1"/>
            <a:r>
              <a:rPr lang="fa-IR" dirty="0" smtClean="0"/>
              <a:t>6- افزایش فعالیت‌های معطوف به هدف (اعم از فعالیت‌های اجتماعی، شغلی، تحصیلی، یا جنسی)، یا سرآسیمگی روانی-حرکتی.</a:t>
            </a:r>
          </a:p>
          <a:p>
            <a:pPr algn="r" rtl="1"/>
            <a:endParaRPr lang="fa-IR" dirty="0" smtClean="0"/>
          </a:p>
          <a:p>
            <a:pPr algn="r" rtl="1"/>
            <a:r>
              <a:rPr lang="fa-IR" dirty="0" smtClean="0"/>
              <a:t>7- پرداختن بیش از حد به امور لذت بخشی که به احتمال زیاد عواقب ناراحت‌کننده‌ای دارند (مثل افتادن به دام ولخرجی‌های بی حدوحساب، بی ملاحظگی‌های جنسی، یا سرمایه‌گذاری‌های احمقانه</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52485"/>
            <a:ext cx="8686800" cy="4247317"/>
          </a:xfrm>
          <a:prstGeom prst="rect">
            <a:avLst/>
          </a:prstGeom>
        </p:spPr>
        <p:txBody>
          <a:bodyPr wrap="square">
            <a:spAutoFit/>
          </a:bodyPr>
          <a:lstStyle/>
          <a:p>
            <a:pPr algn="just" rtl="1"/>
            <a:r>
              <a:rPr lang="fa-IR" dirty="0" smtClean="0"/>
              <a:t>پ) علائم مذکور در بالا (بخش ب) جزو ملاک‌های دوره مختلط نباشد.</a:t>
            </a:r>
          </a:p>
          <a:p>
            <a:pPr algn="just" rtl="1"/>
            <a:endParaRPr lang="fa-IR" dirty="0" smtClean="0"/>
          </a:p>
          <a:p>
            <a:pPr algn="just" rtl="1"/>
            <a:r>
              <a:rPr lang="fa-IR" dirty="0" smtClean="0"/>
              <a:t>ت) به هم ریختگی خُلق به قدری شدید باشد که کارکردهای شغلی، یا فعالیت‌های معمول اجتماعی، یا روابط فرد با دیگران را به وضوح مختل کرده باشد، یا برای آنکه مانع از صدمه رساندن فرد به خودش و دیگران شود، مجبور به بستری کردنش باشند، یا خصایص روان پریشانه وجود داشته باشد.</a:t>
            </a:r>
          </a:p>
          <a:p>
            <a:pPr algn="just" rtl="1"/>
            <a:endParaRPr lang="fa-IR" dirty="0" smtClean="0"/>
          </a:p>
          <a:p>
            <a:pPr algn="just" rtl="1"/>
            <a:r>
              <a:rPr lang="fa-IR" dirty="0" smtClean="0"/>
              <a:t>ث) علائم مذکور از اثرات مستقیم یک ماده (مثلاً یکی از موارد سوء مصرف، یک داروی طبی، یا درمان‌های دیگر) یا یک بیماری طب عمومی (مثل پرکاری تیروئید) ناشی نشده باشد.</a:t>
            </a:r>
          </a:p>
          <a:p>
            <a:pPr algn="just" rtl="1"/>
            <a:endParaRPr lang="fa-IR" dirty="0" smtClean="0"/>
          </a:p>
          <a:p>
            <a:pPr algn="just" rtl="1"/>
            <a:r>
              <a:rPr lang="fa-IR" dirty="0" smtClean="0"/>
              <a:t>نکته: دوره‌های شبه مانیکی را که به وضوح بر اثر درمان‌های جسمی ضدافسردگی (مثل دارو، درمان با تشنج الکتریکی، یا نوردرمانی) به وجود آمده‌است، نباید مؤید تشخیص اختلال دوقطبی دانست.</a:t>
            </a:r>
          </a:p>
          <a:p>
            <a:pPr algn="just" rtl="1"/>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4800"/>
            <a:ext cx="8153400" cy="1200329"/>
          </a:xfrm>
          <a:prstGeom prst="rect">
            <a:avLst/>
          </a:prstGeom>
        </p:spPr>
        <p:txBody>
          <a:bodyPr wrap="square">
            <a:spAutoFit/>
          </a:bodyPr>
          <a:lstStyle/>
          <a:p>
            <a:pPr algn="just" rtl="1">
              <a:buFont typeface="Arial" pitchFamily="34" charset="0"/>
              <a:buChar char="•"/>
            </a:pPr>
            <a:r>
              <a:rPr lang="fa-IR" dirty="0" smtClean="0"/>
              <a:t> خلق چیست؟</a:t>
            </a:r>
          </a:p>
          <a:p>
            <a:pPr algn="just" rtl="1"/>
            <a:endParaRPr lang="fa-IR" dirty="0" smtClean="0"/>
          </a:p>
          <a:p>
            <a:pPr algn="just" rtl="1"/>
            <a:r>
              <a:rPr lang="fa-IR" b="1" dirty="0" smtClean="0"/>
              <a:t>خلق</a:t>
            </a:r>
            <a:r>
              <a:rPr lang="fa-IR" dirty="0" smtClean="0"/>
              <a:t>، وضعیتی کلی، پایدار و درونی از احساس های ماست که در ارتباط مستقیمی با مفهوم عاطفه و هیجان است.</a:t>
            </a:r>
            <a:endParaRPr lang="en-US" dirty="0"/>
          </a:p>
        </p:txBody>
      </p:sp>
      <p:sp>
        <p:nvSpPr>
          <p:cNvPr id="3" name="Rectangle 2"/>
          <p:cNvSpPr/>
          <p:nvPr/>
        </p:nvSpPr>
        <p:spPr>
          <a:xfrm>
            <a:off x="685800" y="1752600"/>
            <a:ext cx="8077200" cy="1200329"/>
          </a:xfrm>
          <a:prstGeom prst="rect">
            <a:avLst/>
          </a:prstGeom>
        </p:spPr>
        <p:txBody>
          <a:bodyPr wrap="square">
            <a:spAutoFit/>
          </a:bodyPr>
          <a:lstStyle/>
          <a:p>
            <a:pPr algn="just" rtl="1">
              <a:buFont typeface="Arial" pitchFamily="34" charset="0"/>
              <a:buChar char="•"/>
            </a:pPr>
            <a:r>
              <a:rPr lang="fa-IR" dirty="0" smtClean="0"/>
              <a:t> عاطفه(</a:t>
            </a:r>
            <a:r>
              <a:rPr lang="en-US" dirty="0" smtClean="0"/>
              <a:t>affect</a:t>
            </a:r>
            <a:r>
              <a:rPr lang="fa-IR" dirty="0" smtClean="0"/>
              <a:t>) چیست؟</a:t>
            </a:r>
          </a:p>
          <a:p>
            <a:pPr algn="just" rtl="1"/>
            <a:endParaRPr lang="fa-IR" dirty="0" smtClean="0"/>
          </a:p>
          <a:p>
            <a:pPr algn="just" rtl="1"/>
            <a:r>
              <a:rPr lang="fa-IR" dirty="0" smtClean="0"/>
              <a:t>عاطفه”،</a:t>
            </a:r>
            <a:r>
              <a:rPr lang="fa-IR" b="1" dirty="0" smtClean="0"/>
              <a:t>نمود بیرونی</a:t>
            </a:r>
            <a:r>
              <a:rPr lang="fa-IR" dirty="0" smtClean="0"/>
              <a:t>  هیجان های ماست. همان چیزی که ما در ظاهر اشخاص و براساس تظاهرات رفتاری شان، می بینیم.</a:t>
            </a:r>
            <a:endParaRPr lang="en-US" dirty="0"/>
          </a:p>
        </p:txBody>
      </p:sp>
      <p:pic>
        <p:nvPicPr>
          <p:cNvPr id="1026" name="Picture 2" descr="C:\Users\royal\Desktop\dunya-tiyatrolar-gunu.jpg"/>
          <p:cNvPicPr>
            <a:picLocks noChangeAspect="1" noChangeArrowheads="1"/>
          </p:cNvPicPr>
          <p:nvPr/>
        </p:nvPicPr>
        <p:blipFill>
          <a:blip r:embed="rId2"/>
          <a:srcRect/>
          <a:stretch>
            <a:fillRect/>
          </a:stretch>
        </p:blipFill>
        <p:spPr bwMode="auto">
          <a:xfrm rot="21193688">
            <a:off x="2867505" y="4228228"/>
            <a:ext cx="3352800" cy="2306726"/>
          </a:xfrm>
          <a:prstGeom prst="rect">
            <a:avLst/>
          </a:prstGeom>
          <a:noFill/>
        </p:spPr>
      </p:pic>
      <p:sp>
        <p:nvSpPr>
          <p:cNvPr id="5" name="Rectangle 4"/>
          <p:cNvSpPr/>
          <p:nvPr/>
        </p:nvSpPr>
        <p:spPr>
          <a:xfrm>
            <a:off x="685800" y="3124200"/>
            <a:ext cx="8001000" cy="923330"/>
          </a:xfrm>
          <a:prstGeom prst="rect">
            <a:avLst/>
          </a:prstGeom>
        </p:spPr>
        <p:txBody>
          <a:bodyPr wrap="square">
            <a:spAutoFit/>
          </a:bodyPr>
          <a:lstStyle/>
          <a:p>
            <a:pPr algn="just" rtl="1"/>
            <a:r>
              <a:rPr lang="fa-IR" b="1" dirty="0" smtClean="0"/>
              <a:t>اختلال خلقی </a:t>
            </a:r>
            <a:r>
              <a:rPr lang="fa-IR" dirty="0" smtClean="0"/>
              <a:t>را می‌توان تحت عنوان وجود تشویش در حالت عاطفی یک فرد توصیف کرد. این اختلالات عموماً به دو گروه اختلال </a:t>
            </a:r>
            <a:r>
              <a:rPr lang="fa-IR" b="1" dirty="0" smtClean="0"/>
              <a:t>افسردگی</a:t>
            </a:r>
            <a:r>
              <a:rPr lang="fa-IR" dirty="0" smtClean="0"/>
              <a:t> و اختلال </a:t>
            </a:r>
            <a:r>
              <a:rPr lang="fa-IR" b="1" dirty="0" smtClean="0"/>
              <a:t>دو قطبی</a:t>
            </a:r>
            <a:r>
              <a:rPr lang="fa-IR" dirty="0" smtClean="0"/>
              <a:t> طبقه‌بندی می‌شوند.</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458200" cy="2308324"/>
          </a:xfrm>
          <a:prstGeom prst="rect">
            <a:avLst/>
          </a:prstGeom>
          <a:noFill/>
        </p:spPr>
        <p:txBody>
          <a:bodyPr wrap="square" rtlCol="0">
            <a:spAutoFit/>
          </a:bodyPr>
          <a:lstStyle/>
          <a:p>
            <a:pPr algn="r" rtl="1"/>
            <a:r>
              <a:rPr lang="fa-IR" dirty="0" smtClean="0"/>
              <a:t>ملاک های تشخیص هایپومانیا:</a:t>
            </a:r>
          </a:p>
          <a:p>
            <a:pPr algn="r" rtl="1"/>
            <a:r>
              <a:rPr lang="fa-IR" dirty="0" smtClean="0"/>
              <a:t>کلیه ملاک های تشخیصی مانیا به استثنائ:</a:t>
            </a:r>
          </a:p>
          <a:p>
            <a:pPr algn="r" rtl="1"/>
            <a:endParaRPr lang="fa-IR" dirty="0" smtClean="0"/>
          </a:p>
          <a:p>
            <a:pPr algn="r" rtl="1"/>
            <a:r>
              <a:rPr lang="fa-IR" dirty="0" smtClean="0"/>
              <a:t>1-مدت زمان. ( که در اینجا حداقل چهار روز متوالی کافی است)</a:t>
            </a:r>
          </a:p>
          <a:p>
            <a:pPr algn="r" rtl="1"/>
            <a:endParaRPr lang="fa-IR" dirty="0" smtClean="0"/>
          </a:p>
          <a:p>
            <a:pPr algn="r" rtl="1"/>
            <a:r>
              <a:rPr lang="fa-IR" dirty="0" smtClean="0"/>
              <a:t>2-علایم.(علایم به حدی شدید نیست کهموجب اختلال بارز در عملکرد شغلی و اجتماعی وی شود.گرچه تغییرات واضحی که در عملکرد فرد ایجاد شده در زمان سلامت وی دیده نمی شود.</a:t>
            </a:r>
            <a:endParaRPr lang="en-US" dirty="0"/>
          </a:p>
        </p:txBody>
      </p:sp>
      <p:pic>
        <p:nvPicPr>
          <p:cNvPr id="7170" name="Picture 2" descr="C:\Users\royal\Desktop\Bipolar-Disorder1.jpg"/>
          <p:cNvPicPr>
            <a:picLocks noChangeAspect="1" noChangeArrowheads="1"/>
          </p:cNvPicPr>
          <p:nvPr/>
        </p:nvPicPr>
        <p:blipFill>
          <a:blip r:embed="rId2"/>
          <a:srcRect/>
          <a:stretch>
            <a:fillRect/>
          </a:stretch>
        </p:blipFill>
        <p:spPr bwMode="auto">
          <a:xfrm>
            <a:off x="1752600" y="3048000"/>
            <a:ext cx="5904930" cy="309086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2674203"/>
            <a:ext cx="5105400" cy="830997"/>
          </a:xfrm>
          <a:prstGeom prst="rect">
            <a:avLst/>
          </a:prstGeom>
          <a:noFill/>
        </p:spPr>
        <p:txBody>
          <a:bodyPr wrap="square" rtlCol="0">
            <a:spAutoFit/>
          </a:bodyPr>
          <a:lstStyle/>
          <a:p>
            <a:pPr algn="ctr"/>
            <a:r>
              <a:rPr lang="fa-IR" sz="4800" dirty="0" smtClean="0"/>
              <a:t>خسته نباشید</a:t>
            </a:r>
            <a:endParaRPr lang="en-US"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0" y="1066800"/>
            <a:ext cx="5181600" cy="707886"/>
          </a:xfrm>
          <a:prstGeom prst="rect">
            <a:avLst/>
          </a:prstGeom>
          <a:noFill/>
        </p:spPr>
        <p:txBody>
          <a:bodyPr wrap="square" rtlCol="0">
            <a:spAutoFit/>
          </a:bodyPr>
          <a:lstStyle/>
          <a:p>
            <a:pPr algn="ctr" rtl="1"/>
            <a:r>
              <a:rPr lang="fa-IR" sz="4000" dirty="0" smtClean="0"/>
              <a:t>افسردگی</a:t>
            </a:r>
            <a:endParaRPr lang="en-US" sz="4000" dirty="0"/>
          </a:p>
        </p:txBody>
      </p:sp>
      <p:pic>
        <p:nvPicPr>
          <p:cNvPr id="4098" name="Picture 2" descr="C:\Users\royal\Desktop\images.jpg"/>
          <p:cNvPicPr>
            <a:picLocks noChangeAspect="1" noChangeArrowheads="1"/>
          </p:cNvPicPr>
          <p:nvPr/>
        </p:nvPicPr>
        <p:blipFill>
          <a:blip r:embed="rId2"/>
          <a:srcRect/>
          <a:stretch>
            <a:fillRect/>
          </a:stretch>
        </p:blipFill>
        <p:spPr bwMode="auto">
          <a:xfrm>
            <a:off x="1981200" y="1981200"/>
            <a:ext cx="5124008" cy="38380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457200"/>
            <a:ext cx="6882424" cy="5324535"/>
          </a:xfrm>
          <a:prstGeom prst="rect">
            <a:avLst/>
          </a:prstGeom>
          <a:noFill/>
        </p:spPr>
        <p:txBody>
          <a:bodyPr wrap="square" rtlCol="0">
            <a:spAutoFit/>
          </a:bodyPr>
          <a:lstStyle/>
          <a:p>
            <a:pPr algn="just" rtl="1">
              <a:buFont typeface="Arial" pitchFamily="34" charset="0"/>
              <a:buChar char="•"/>
            </a:pPr>
            <a:r>
              <a:rPr lang="en-US" sz="2000" b="1" dirty="0" smtClean="0"/>
              <a:t> </a:t>
            </a:r>
            <a:r>
              <a:rPr lang="fa-IR" sz="2000" b="1" dirty="0" smtClean="0"/>
              <a:t>افسردگی</a:t>
            </a:r>
            <a:endParaRPr lang="en-US" sz="2000" b="1" dirty="0" smtClean="0"/>
          </a:p>
          <a:p>
            <a:pPr algn="just" rtl="1">
              <a:buFont typeface="Arial" pitchFamily="34" charset="0"/>
              <a:buChar char="•"/>
            </a:pPr>
            <a:endParaRPr lang="fa-IR" sz="2000" b="1" dirty="0" smtClean="0"/>
          </a:p>
          <a:p>
            <a:pPr algn="just" rtl="1"/>
            <a:r>
              <a:rPr lang="en-US" sz="2000" dirty="0" smtClean="0"/>
              <a:t> -</a:t>
            </a:r>
            <a:r>
              <a:rPr lang="fa-IR" sz="2000" dirty="0" smtClean="0"/>
              <a:t>اختلال افسردگی اساسی یا ماژور</a:t>
            </a:r>
            <a:r>
              <a:rPr lang="en-US" sz="2000" dirty="0" smtClean="0"/>
              <a:t> </a:t>
            </a:r>
          </a:p>
          <a:p>
            <a:pPr algn="just" rtl="1"/>
            <a:endParaRPr lang="en-US" sz="2000" dirty="0" smtClean="0"/>
          </a:p>
          <a:p>
            <a:pPr algn="just" rtl="1"/>
            <a:r>
              <a:rPr lang="en-US" sz="2000" dirty="0" smtClean="0"/>
              <a:t> -</a:t>
            </a:r>
            <a:r>
              <a:rPr lang="fa-IR" sz="2000" dirty="0" smtClean="0"/>
              <a:t>افسردگی آتیپیک یا غیرمعمول</a:t>
            </a:r>
            <a:endParaRPr lang="en-US" sz="2000" dirty="0" smtClean="0"/>
          </a:p>
          <a:p>
            <a:pPr algn="just" rtl="1"/>
            <a:endParaRPr lang="en-US" sz="2000" dirty="0" smtClean="0"/>
          </a:p>
          <a:p>
            <a:pPr algn="just" rtl="1"/>
            <a:r>
              <a:rPr lang="en-US" sz="2000" dirty="0" smtClean="0"/>
              <a:t> -</a:t>
            </a:r>
            <a:r>
              <a:rPr lang="fa-IR" sz="2000" dirty="0" smtClean="0"/>
              <a:t>دیس تایمی یا افسردگی دایم</a:t>
            </a:r>
            <a:endParaRPr lang="en-US" sz="2000" dirty="0" smtClean="0"/>
          </a:p>
          <a:p>
            <a:pPr algn="just" rtl="1"/>
            <a:endParaRPr lang="fa-IR" sz="2000" dirty="0" smtClean="0"/>
          </a:p>
          <a:p>
            <a:pPr algn="just" rtl="1"/>
            <a:r>
              <a:rPr lang="en-US" sz="2000" dirty="0" smtClean="0"/>
              <a:t> -</a:t>
            </a:r>
            <a:r>
              <a:rPr lang="fa-IR" sz="2000" dirty="0" smtClean="0"/>
              <a:t>اختلال بی نظمی خلقی مخرب</a:t>
            </a:r>
          </a:p>
          <a:p>
            <a:pPr algn="just" rtl="1"/>
            <a:endParaRPr lang="fa-IR" sz="2000" dirty="0" smtClean="0"/>
          </a:p>
          <a:p>
            <a:pPr algn="just" rtl="1"/>
            <a:r>
              <a:rPr lang="fa-IR" sz="2000" dirty="0" smtClean="0"/>
              <a:t>- اختلال ملال قبل از قاعدگی</a:t>
            </a:r>
            <a:endParaRPr lang="en-US" sz="2000" dirty="0" smtClean="0"/>
          </a:p>
          <a:p>
            <a:pPr algn="just" rtl="1"/>
            <a:endParaRPr lang="en-US" sz="2000" dirty="0" smtClean="0"/>
          </a:p>
          <a:p>
            <a:pPr algn="just" rtl="1">
              <a:buFontTx/>
              <a:buChar char="-"/>
            </a:pPr>
            <a:r>
              <a:rPr lang="fa-IR" sz="2000" dirty="0" smtClean="0"/>
              <a:t>افسردگی ناشی از مواد</a:t>
            </a:r>
          </a:p>
          <a:p>
            <a:pPr algn="just" rtl="1">
              <a:buFontTx/>
              <a:buChar char="-"/>
            </a:pPr>
            <a:endParaRPr lang="fa-IR" sz="2000" dirty="0" smtClean="0"/>
          </a:p>
          <a:p>
            <a:pPr algn="just" rtl="1">
              <a:buFontTx/>
              <a:buChar char="-"/>
            </a:pPr>
            <a:r>
              <a:rPr lang="fa-IR" sz="2000" dirty="0" smtClean="0"/>
              <a:t>افسردگی ناشی از بیماری های طبی</a:t>
            </a:r>
          </a:p>
          <a:p>
            <a:pPr algn="just" rtl="1">
              <a:buFontTx/>
              <a:buChar char="-"/>
            </a:pPr>
            <a:endParaRPr lang="en-US" sz="2000" dirty="0" smtClean="0"/>
          </a:p>
          <a:p>
            <a:pPr algn="just" rtl="1"/>
            <a:r>
              <a:rPr lang="en-US" sz="2000" dirty="0" smtClean="0"/>
              <a:t> -</a:t>
            </a:r>
            <a:r>
              <a:rPr lang="fa-IR" sz="2000" dirty="0" smtClean="0"/>
              <a:t>اختلال افسردگی نامعین</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00600" y="533400"/>
            <a:ext cx="4007828" cy="369332"/>
          </a:xfrm>
          <a:prstGeom prst="rect">
            <a:avLst/>
          </a:prstGeom>
        </p:spPr>
        <p:txBody>
          <a:bodyPr wrap="none">
            <a:spAutoFit/>
          </a:bodyPr>
          <a:lstStyle/>
          <a:p>
            <a:pPr algn="just" rtl="1"/>
            <a:r>
              <a:rPr lang="en-US" b="1" dirty="0" smtClean="0"/>
              <a:t> -</a:t>
            </a:r>
            <a:r>
              <a:rPr lang="fa-IR" b="1" dirty="0" smtClean="0"/>
              <a:t>اختلال افسردگی اساسی یا ماژور</a:t>
            </a:r>
            <a:r>
              <a:rPr lang="en-US" b="1" dirty="0" smtClean="0"/>
              <a:t> </a:t>
            </a:r>
          </a:p>
        </p:txBody>
      </p:sp>
      <p:sp>
        <p:nvSpPr>
          <p:cNvPr id="3" name="Rectangle 2"/>
          <p:cNvSpPr/>
          <p:nvPr/>
        </p:nvSpPr>
        <p:spPr>
          <a:xfrm>
            <a:off x="304800" y="1066800"/>
            <a:ext cx="8610600" cy="4770537"/>
          </a:xfrm>
          <a:prstGeom prst="rect">
            <a:avLst/>
          </a:prstGeom>
        </p:spPr>
        <p:txBody>
          <a:bodyPr wrap="square">
            <a:spAutoFit/>
          </a:bodyPr>
          <a:lstStyle/>
          <a:p>
            <a:pPr algn="r" rtl="1" fontAlgn="base"/>
            <a:r>
              <a:rPr lang="fa-IR" sz="1600" b="1" dirty="0" smtClean="0"/>
              <a:t>ملاک های </a:t>
            </a:r>
            <a:r>
              <a:rPr lang="en-US" sz="1600" b="1" dirty="0" smtClean="0"/>
              <a:t>DSM-5 </a:t>
            </a:r>
            <a:r>
              <a:rPr lang="fa-IR" sz="1600" b="1" dirty="0" smtClean="0"/>
              <a:t>برای اختلال افسردگی اساسی :</a:t>
            </a:r>
            <a:endParaRPr lang="fa-IR" sz="1600" dirty="0" smtClean="0"/>
          </a:p>
          <a:p>
            <a:pPr algn="r" rtl="1" fontAlgn="base"/>
            <a:r>
              <a:rPr lang="en-US" sz="1600" dirty="0" smtClean="0"/>
              <a:t>( A </a:t>
            </a:r>
            <a:r>
              <a:rPr lang="fa-IR" sz="1600" b="1" dirty="0" smtClean="0"/>
              <a:t>پنج یا تعداد بیشتری </a:t>
            </a:r>
            <a:r>
              <a:rPr lang="fa-IR" sz="1600" dirty="0" smtClean="0"/>
              <a:t>از نشانه ها در طول مدت دو هفته وانحراف از عملکرد قبلی</a:t>
            </a:r>
            <a:br>
              <a:rPr lang="fa-IR" sz="1600" dirty="0" smtClean="0"/>
            </a:br>
            <a:r>
              <a:rPr lang="en-US" sz="1600" dirty="0" smtClean="0"/>
              <a:t> -</a:t>
            </a:r>
            <a:r>
              <a:rPr lang="fa-IR" sz="1600" dirty="0" smtClean="0"/>
              <a:t>حداقل یکی از نشانه ها: </a:t>
            </a:r>
            <a:r>
              <a:rPr lang="fa-IR" sz="1600" b="1" dirty="0" smtClean="0"/>
              <a:t>الف) خلق افسرده ب) فقدان علاقه</a:t>
            </a:r>
            <a:r>
              <a:rPr lang="fa-IR" sz="1600" dirty="0" smtClean="0"/>
              <a:t> یا لذت نشان دهنده افسردگی اساسی است.</a:t>
            </a:r>
            <a:br>
              <a:rPr lang="fa-IR" sz="1600" dirty="0" smtClean="0"/>
            </a:br>
            <a:r>
              <a:rPr lang="fa-IR" sz="1600" dirty="0" smtClean="0"/>
              <a:t>۱-خلق افسرده در بخش عمده روز تقریبا هر روز </a:t>
            </a:r>
            <a:endParaRPr lang="en-US" sz="1600" dirty="0" smtClean="0"/>
          </a:p>
          <a:p>
            <a:pPr algn="r" rtl="1" fontAlgn="base"/>
            <a:r>
              <a:rPr lang="fa-IR" sz="1600" dirty="0" smtClean="0"/>
              <a:t>الف)توسط گزارش ذهنی احساس غمگینی،پوچی ناامیدی</a:t>
            </a:r>
            <a:br>
              <a:rPr lang="fa-IR" sz="1600" dirty="0" smtClean="0"/>
            </a:br>
            <a:r>
              <a:rPr lang="fa-IR" sz="1600" dirty="0" smtClean="0"/>
              <a:t>ب) مشاهده دیگران (بیمناک به نظر میرسد) و در کودکان و نوجوانان بصورت خلق تحریک پذیر دیده می شود.</a:t>
            </a:r>
            <a:br>
              <a:rPr lang="fa-IR" sz="1600" dirty="0" smtClean="0"/>
            </a:br>
            <a:r>
              <a:rPr lang="fa-IR" sz="1600" dirty="0" smtClean="0"/>
              <a:t>۲- کاهش علاقه یا لذت در فعالیتها در بخش عمده روز وتقریبا هر روز</a:t>
            </a:r>
            <a:br>
              <a:rPr lang="fa-IR" sz="1600" dirty="0" smtClean="0"/>
            </a:br>
            <a:r>
              <a:rPr lang="fa-IR" sz="1600" dirty="0" smtClean="0"/>
              <a:t>۳-کاهش یا افزایش وزن (بیش از ۵%وزن) یا کاهش یا افزایش اشتها</a:t>
            </a:r>
            <a:r>
              <a:rPr lang="en-US" sz="1600" dirty="0" smtClean="0"/>
              <a:t> </a:t>
            </a:r>
            <a:r>
              <a:rPr lang="fa-IR" sz="1600" dirty="0" smtClean="0"/>
              <a:t>تقریبا هر روز (ناتوانی در کسب وزن مورد انتظار)</a:t>
            </a:r>
            <a:br>
              <a:rPr lang="fa-IR" sz="1600" dirty="0" smtClean="0"/>
            </a:br>
            <a:r>
              <a:rPr lang="fa-IR" sz="1600" dirty="0" smtClean="0"/>
              <a:t>۴-بی خوابی یا پر خوابی هر روز</a:t>
            </a:r>
            <a:br>
              <a:rPr lang="fa-IR" sz="1600" dirty="0" smtClean="0"/>
            </a:br>
            <a:r>
              <a:rPr lang="fa-IR" sz="1600" dirty="0" smtClean="0"/>
              <a:t>۵-سراسیمگی یا کندی روانی حرکتی هر روز قابل مشاهده نه صرفا ذهنی</a:t>
            </a:r>
            <a:br>
              <a:rPr lang="fa-IR" sz="1600" dirty="0" smtClean="0"/>
            </a:br>
            <a:r>
              <a:rPr lang="fa-IR" sz="1600" dirty="0" smtClean="0"/>
              <a:t>۶-خستگی یا فقدان انرژی هر روز</a:t>
            </a:r>
            <a:br>
              <a:rPr lang="fa-IR" sz="1600" dirty="0" smtClean="0"/>
            </a:br>
            <a:r>
              <a:rPr lang="fa-IR" sz="1600" dirty="0" smtClean="0"/>
              <a:t>۷-احساس بی ارزشی یا احساس گناه</a:t>
            </a:r>
            <a:br>
              <a:rPr lang="fa-IR" sz="1600" dirty="0" smtClean="0"/>
            </a:br>
            <a:r>
              <a:rPr lang="fa-IR" sz="1600" dirty="0" smtClean="0"/>
              <a:t>۸-کاهش توانایی فکر یا تمرکز کردن یا دو دلی تقریبا هر روز (مشکل فکر کردن،تمرکز کردن،تصمیم گرفتن)</a:t>
            </a:r>
            <a:br>
              <a:rPr lang="fa-IR" sz="1600" dirty="0" smtClean="0"/>
            </a:br>
            <a:r>
              <a:rPr lang="fa-IR" sz="1600" dirty="0" smtClean="0"/>
              <a:t>۹-افکار مکرر مرگ (نه فقط ترس از مردن) اندیشه پردازی خود کشی بدون برنامه ریزی یا اقدام به خود کشی یا برنامه خاص برای دست زدن به خود کشی</a:t>
            </a:r>
            <a:endParaRPr lang="fa-I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28685"/>
            <a:ext cx="8229600" cy="4524315"/>
          </a:xfrm>
          <a:prstGeom prst="rect">
            <a:avLst/>
          </a:prstGeom>
        </p:spPr>
        <p:txBody>
          <a:bodyPr wrap="square">
            <a:spAutoFit/>
          </a:bodyPr>
          <a:lstStyle/>
          <a:p>
            <a:pPr algn="r" rtl="1" fontAlgn="base"/>
            <a:r>
              <a:rPr lang="fa-IR" dirty="0" smtClean="0"/>
              <a:t>ادامه ملاک ها بر اساس </a:t>
            </a:r>
            <a:r>
              <a:rPr lang="en-US" dirty="0" smtClean="0"/>
              <a:t>DSM5</a:t>
            </a:r>
          </a:p>
          <a:p>
            <a:pPr algn="r" rtl="1" fontAlgn="base"/>
            <a:endParaRPr lang="en-US" dirty="0" smtClean="0"/>
          </a:p>
          <a:p>
            <a:pPr algn="r" rtl="1" fontAlgn="base"/>
            <a:r>
              <a:rPr lang="en-US" dirty="0" smtClean="0"/>
              <a:t>B</a:t>
            </a:r>
            <a:r>
              <a:rPr lang="fa-IR" dirty="0" smtClean="0"/>
              <a:t>)</a:t>
            </a:r>
            <a:r>
              <a:rPr lang="en-US" dirty="0" smtClean="0"/>
              <a:t> </a:t>
            </a:r>
            <a:r>
              <a:rPr lang="fa-IR" dirty="0" smtClean="0"/>
              <a:t>اختلال در عملکرد اجتماعی، شغلی یا دیگر عملکرد ها ایجاد میکند.</a:t>
            </a:r>
          </a:p>
          <a:p>
            <a:pPr algn="r" rtl="1" fontAlgn="base"/>
            <a:r>
              <a:rPr lang="fa-IR" dirty="0" smtClean="0"/>
              <a:t/>
            </a:r>
            <a:br>
              <a:rPr lang="fa-IR" dirty="0" smtClean="0"/>
            </a:br>
            <a:r>
              <a:rPr lang="en-US" dirty="0" smtClean="0"/>
              <a:t>C</a:t>
            </a:r>
            <a:r>
              <a:rPr lang="fa-IR" dirty="0" smtClean="0"/>
              <a:t>)این دوره ناشی از تاثیرات فیزیولوژیکی مواد یا بیماری جسمی نباشد.</a:t>
            </a:r>
          </a:p>
          <a:p>
            <a:pPr algn="r" rtl="1" fontAlgn="base"/>
            <a:r>
              <a:rPr lang="fa-IR" dirty="0" smtClean="0"/>
              <a:t/>
            </a:r>
            <a:br>
              <a:rPr lang="fa-IR" dirty="0" smtClean="0"/>
            </a:br>
            <a:r>
              <a:rPr lang="fa-IR" dirty="0" smtClean="0"/>
              <a:t>پاسخ به صدمه مهم (داغدیدگی، ورشکستگی، صدمات ناشی از بلا یای طبیعی و…) احساس غمگینی شدید بی خوابی ،اشتهای کم و…ملاک </a:t>
            </a:r>
            <a:r>
              <a:rPr lang="en-US" dirty="0" smtClean="0"/>
              <a:t>A </a:t>
            </a:r>
            <a:r>
              <a:rPr lang="fa-IR" dirty="0" smtClean="0"/>
              <a:t>را در بر داشته شبیه دوره افسردگی اساسی . وجود دوره افسردگی اساسی علاوه بر پاسخ طبیعی به صدمه باید در نظر گرفته شود و این قضاوت بر اساس سابقه فرد و هنجار های فرهنگی برای ابراز ناراحتی در زمینه صدمه می باشد.</a:t>
            </a:r>
          </a:p>
          <a:p>
            <a:pPr algn="r" rtl="1" fontAlgn="base"/>
            <a:r>
              <a:rPr lang="fa-IR" dirty="0" smtClean="0"/>
              <a:t/>
            </a:r>
            <a:br>
              <a:rPr lang="fa-IR" dirty="0" smtClean="0"/>
            </a:br>
            <a:r>
              <a:rPr lang="en-US" dirty="0" smtClean="0"/>
              <a:t>D</a:t>
            </a:r>
            <a:r>
              <a:rPr lang="fa-IR" dirty="0" smtClean="0"/>
              <a:t>)</a:t>
            </a:r>
            <a:r>
              <a:rPr lang="en-US" dirty="0" smtClean="0"/>
              <a:t> </a:t>
            </a:r>
            <a:r>
              <a:rPr lang="fa-IR" dirty="0" smtClean="0"/>
              <a:t>با اختلالات روان پریشی دیگر بهتر توجیه نمیشود.</a:t>
            </a:r>
          </a:p>
          <a:p>
            <a:pPr algn="r" rtl="1" fontAlgn="base"/>
            <a:r>
              <a:rPr lang="fa-IR" dirty="0" smtClean="0"/>
              <a:t/>
            </a:r>
            <a:br>
              <a:rPr lang="fa-IR" dirty="0" smtClean="0"/>
            </a:br>
            <a:r>
              <a:rPr lang="en-US" dirty="0" smtClean="0"/>
              <a:t>E</a:t>
            </a:r>
            <a:r>
              <a:rPr lang="fa-IR" dirty="0" smtClean="0"/>
              <a:t>)هرگز دوره منیک یا هایپومنیک وجود نداشته البته اگر دوره منیک یا هایپومنیک ناشی از مواد باشد یا بیماری جسمانی موردی ندارد.</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743200"/>
            <a:ext cx="8153400" cy="2308324"/>
          </a:xfrm>
          <a:prstGeom prst="rect">
            <a:avLst/>
          </a:prstGeom>
        </p:spPr>
        <p:txBody>
          <a:bodyPr wrap="square">
            <a:spAutoFit/>
          </a:bodyPr>
          <a:lstStyle/>
          <a:p>
            <a:pPr algn="r" rtl="1" fontAlgn="base"/>
            <a:r>
              <a:rPr lang="fa-IR" b="1" dirty="0" smtClean="0"/>
              <a:t>درمان اختلال افسردگی اساسی</a:t>
            </a:r>
            <a:endParaRPr lang="en-US" b="1" dirty="0" smtClean="0"/>
          </a:p>
          <a:p>
            <a:pPr algn="r" rtl="1" fontAlgn="base"/>
            <a:endParaRPr lang="fa-IR" dirty="0" smtClean="0"/>
          </a:p>
          <a:p>
            <a:pPr algn="r" rtl="1" fontAlgn="base"/>
            <a:r>
              <a:rPr lang="fa-IR" dirty="0" smtClean="0"/>
              <a:t>۱- دارو درمانی</a:t>
            </a:r>
          </a:p>
          <a:p>
            <a:pPr algn="r" rtl="1" fontAlgn="base"/>
            <a:endParaRPr lang="fa-IR" dirty="0" smtClean="0"/>
          </a:p>
          <a:p>
            <a:pPr algn="r" rtl="1" fontAlgn="base"/>
            <a:r>
              <a:rPr lang="fa-IR" dirty="0" smtClean="0"/>
              <a:t>۲- روان درمانی : کلیه روش های غیر دارویی از جمله شناخت درمانی، </a:t>
            </a:r>
            <a:r>
              <a:rPr lang="en-US" dirty="0" smtClean="0"/>
              <a:t>CBT</a:t>
            </a:r>
            <a:r>
              <a:rPr lang="fa-IR" dirty="0" smtClean="0"/>
              <a:t> ، روان درمانی ،</a:t>
            </a:r>
            <a:r>
              <a:rPr lang="en-US" dirty="0" smtClean="0"/>
              <a:t> ACT </a:t>
            </a:r>
            <a:endParaRPr lang="fa-IR" u="sng" dirty="0" smtClean="0"/>
          </a:p>
          <a:p>
            <a:pPr algn="r" rtl="1" fontAlgn="base"/>
            <a:endParaRPr lang="en-US" dirty="0" smtClean="0"/>
          </a:p>
          <a:p>
            <a:pPr algn="r" rtl="1" fontAlgn="base"/>
            <a:r>
              <a:rPr lang="fa-IR" dirty="0" smtClean="0"/>
              <a:t>۳- شوک درمانی (</a:t>
            </a:r>
            <a:r>
              <a:rPr lang="en-US" dirty="0" smtClean="0"/>
              <a:t>Electroconvulsive therapy (ECT</a:t>
            </a:r>
            <a:endParaRPr lang="en-US" dirty="0"/>
          </a:p>
        </p:txBody>
      </p:sp>
      <p:sp>
        <p:nvSpPr>
          <p:cNvPr id="3" name="Rectangle 2"/>
          <p:cNvSpPr/>
          <p:nvPr/>
        </p:nvSpPr>
        <p:spPr>
          <a:xfrm>
            <a:off x="685800" y="656272"/>
            <a:ext cx="8153400" cy="1477328"/>
          </a:xfrm>
          <a:prstGeom prst="rect">
            <a:avLst/>
          </a:prstGeom>
        </p:spPr>
        <p:txBody>
          <a:bodyPr wrap="square">
            <a:spAutoFit/>
          </a:bodyPr>
          <a:lstStyle/>
          <a:p>
            <a:pPr algn="just" rtl="1">
              <a:buFont typeface="Arial" pitchFamily="34" charset="0"/>
              <a:buChar char="•"/>
            </a:pPr>
            <a:r>
              <a:rPr lang="fa-IR" dirty="0" smtClean="0"/>
              <a:t> ویژگی بنیادی اختلال افسردگی اساسی که گاهی آن را افسردگی یک‌قطبی نیز می‌نامند، غم شدید، دوری جویی از دیگران و احساس بی‌فایدگی و بی‌ارزشی است. علت یک‌قطبی نامیده شدنش این است که در آن چرخه مانیک وجود ندارد.</a:t>
            </a:r>
          </a:p>
          <a:p>
            <a:pPr algn="just" rtl="1">
              <a:buFont typeface="Arial" pitchFamily="34" charset="0"/>
              <a:buChar char="•"/>
            </a:pPr>
            <a:endParaRPr lang="en-US" dirty="0" smtClean="0"/>
          </a:p>
          <a:p>
            <a:pPr algn="just" rtl="1">
              <a:buFont typeface="Arial" pitchFamily="34" charset="0"/>
              <a:buChar char="•"/>
            </a:pPr>
            <a:r>
              <a:rPr lang="fa-IR" dirty="0" smtClean="0"/>
              <a:t>این نوع افسردگی </a:t>
            </a:r>
            <a:r>
              <a:rPr lang="fa-IR" b="1" dirty="0" smtClean="0"/>
              <a:t>شدید ترین </a:t>
            </a:r>
            <a:r>
              <a:rPr lang="fa-IR" dirty="0" smtClean="0"/>
              <a:t>آن تلقی می شود.</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05400" y="533400"/>
            <a:ext cx="3501280" cy="369332"/>
          </a:xfrm>
          <a:prstGeom prst="rect">
            <a:avLst/>
          </a:prstGeom>
        </p:spPr>
        <p:txBody>
          <a:bodyPr wrap="none">
            <a:spAutoFit/>
          </a:bodyPr>
          <a:lstStyle/>
          <a:p>
            <a:pPr algn="just" rtl="1"/>
            <a:r>
              <a:rPr lang="en-US" b="1" dirty="0" smtClean="0"/>
              <a:t> -</a:t>
            </a:r>
            <a:r>
              <a:rPr lang="fa-IR" b="1" dirty="0" smtClean="0"/>
              <a:t>افسردگی آتیپیک یا غیرمعمول</a:t>
            </a:r>
            <a:endParaRPr lang="en-US" b="1" dirty="0" smtClean="0"/>
          </a:p>
        </p:txBody>
      </p:sp>
      <p:sp>
        <p:nvSpPr>
          <p:cNvPr id="3" name="Rectangle 2"/>
          <p:cNvSpPr/>
          <p:nvPr/>
        </p:nvSpPr>
        <p:spPr>
          <a:xfrm>
            <a:off x="609600" y="1219200"/>
            <a:ext cx="8077200" cy="1200329"/>
          </a:xfrm>
          <a:prstGeom prst="rect">
            <a:avLst/>
          </a:prstGeom>
        </p:spPr>
        <p:txBody>
          <a:bodyPr wrap="square">
            <a:spAutoFit/>
          </a:bodyPr>
          <a:lstStyle/>
          <a:p>
            <a:pPr algn="just" rtl="1"/>
            <a:r>
              <a:rPr lang="fa-IR" dirty="0" smtClean="0"/>
              <a:t>در این نوع افسردگی، فرد به دلیل افزایش اشتها، خواب بیش از حد و سنگینی در اندام افزایش وزن را تجربه می‌کند. او حساسیت فوق العاده‌ای به طرد شدن نشاده داده و زندگی اجتماعی آشفته‌ای را تجربه می‌نماید. این اختلال بیشتر در زنان رخ می دهد.</a:t>
            </a:r>
            <a:endParaRPr lang="en-US" dirty="0"/>
          </a:p>
        </p:txBody>
      </p:sp>
      <p:pic>
        <p:nvPicPr>
          <p:cNvPr id="5122" name="Picture 2" descr="C:\Users\royal\Desktop\1-75.jpg"/>
          <p:cNvPicPr>
            <a:picLocks noChangeAspect="1" noChangeArrowheads="1"/>
          </p:cNvPicPr>
          <p:nvPr/>
        </p:nvPicPr>
        <p:blipFill>
          <a:blip r:embed="rId2"/>
          <a:srcRect/>
          <a:stretch>
            <a:fillRect/>
          </a:stretch>
        </p:blipFill>
        <p:spPr bwMode="auto">
          <a:xfrm rot="1465023">
            <a:off x="1046647" y="3233475"/>
            <a:ext cx="3271623" cy="2453717"/>
          </a:xfrm>
          <a:prstGeom prst="rect">
            <a:avLst/>
          </a:prstGeom>
          <a:noFill/>
        </p:spPr>
      </p:pic>
      <p:pic>
        <p:nvPicPr>
          <p:cNvPr id="5123" name="Picture 3" descr="C:\Users\royal\Desktop\بی-خوابی-min.jpg"/>
          <p:cNvPicPr>
            <a:picLocks noChangeAspect="1" noChangeArrowheads="1"/>
          </p:cNvPicPr>
          <p:nvPr/>
        </p:nvPicPr>
        <p:blipFill>
          <a:blip r:embed="rId3"/>
          <a:srcRect/>
          <a:stretch>
            <a:fillRect/>
          </a:stretch>
        </p:blipFill>
        <p:spPr bwMode="auto">
          <a:xfrm rot="1569937">
            <a:off x="4836998" y="3606627"/>
            <a:ext cx="3423778" cy="23431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0" y="533400"/>
            <a:ext cx="3435556" cy="369332"/>
          </a:xfrm>
          <a:prstGeom prst="rect">
            <a:avLst/>
          </a:prstGeom>
        </p:spPr>
        <p:txBody>
          <a:bodyPr wrap="none">
            <a:spAutoFit/>
          </a:bodyPr>
          <a:lstStyle/>
          <a:p>
            <a:pPr algn="just" rtl="1"/>
            <a:r>
              <a:rPr lang="en-US" b="1" dirty="0" smtClean="0"/>
              <a:t> -</a:t>
            </a:r>
            <a:r>
              <a:rPr lang="fa-IR" b="1" dirty="0" smtClean="0"/>
              <a:t>دیس تایمی یا افسردگی دایم</a:t>
            </a:r>
            <a:endParaRPr lang="en-US" b="1" dirty="0" smtClean="0"/>
          </a:p>
        </p:txBody>
      </p:sp>
      <p:sp>
        <p:nvSpPr>
          <p:cNvPr id="3" name="Rectangle 2"/>
          <p:cNvSpPr/>
          <p:nvPr/>
        </p:nvSpPr>
        <p:spPr>
          <a:xfrm>
            <a:off x="304800" y="990600"/>
            <a:ext cx="8458200" cy="5355312"/>
          </a:xfrm>
          <a:prstGeom prst="rect">
            <a:avLst/>
          </a:prstGeom>
        </p:spPr>
        <p:txBody>
          <a:bodyPr wrap="square">
            <a:spAutoFit/>
          </a:bodyPr>
          <a:lstStyle/>
          <a:p>
            <a:pPr algn="r" rtl="1">
              <a:buFont typeface="Arial" pitchFamily="34" charset="0"/>
              <a:buChar char="•"/>
            </a:pPr>
            <a:r>
              <a:rPr lang="fa-IR" dirty="0" smtClean="0"/>
              <a:t> این اختلال نسبت به نوع ماژور طولانی تر ولی خفیف تر است. </a:t>
            </a:r>
            <a:endParaRPr lang="en-US" dirty="0" smtClean="0"/>
          </a:p>
          <a:p>
            <a:pPr algn="r" rtl="1"/>
            <a:r>
              <a:rPr lang="fa-IR" dirty="0" smtClean="0"/>
              <a:t>الف) خلق افسرده در بخش عمده روز، بیشتر روزها، به صورتی که با گزارش ذهنی یا مشاهده دیگران، به مدت حداقل </a:t>
            </a:r>
            <a:r>
              <a:rPr lang="fa-IR" b="1" dirty="0" smtClean="0"/>
              <a:t>۲ سال </a:t>
            </a:r>
            <a:r>
              <a:rPr lang="fa-IR" dirty="0" smtClean="0"/>
              <a:t>مشخص می­شود.</a:t>
            </a:r>
          </a:p>
          <a:p>
            <a:pPr algn="r" rtl="1"/>
            <a:r>
              <a:rPr lang="fa-IR" dirty="0" smtClean="0"/>
              <a:t>توجه: در کودکان و نوجوانان، خلق می­تواند تحریک­پذیر، و مدت باید حداقل ۱ سال باشد.</a:t>
            </a:r>
          </a:p>
          <a:p>
            <a:pPr algn="r" rtl="1"/>
            <a:endParaRPr lang="fa-IR" dirty="0" smtClean="0"/>
          </a:p>
          <a:p>
            <a:pPr algn="r" rtl="1"/>
            <a:r>
              <a:rPr lang="fa-IR" dirty="0" smtClean="0"/>
              <a:t>ب)در حالی که فرد افسرده است، وجود </a:t>
            </a:r>
            <a:r>
              <a:rPr lang="fa-IR" b="1" dirty="0" smtClean="0"/>
              <a:t>دو</a:t>
            </a:r>
            <a:r>
              <a:rPr lang="fa-IR" dirty="0" smtClean="0"/>
              <a:t> (یا تعداد بیشتری) از موارد زیر:</a:t>
            </a:r>
          </a:p>
          <a:p>
            <a:pPr algn="r" rtl="1">
              <a:buFont typeface="Arial" pitchFamily="34" charset="0"/>
              <a:buChar char="•"/>
            </a:pPr>
            <a:endParaRPr lang="fa-IR" dirty="0" smtClean="0"/>
          </a:p>
          <a:p>
            <a:pPr algn="r" rtl="1">
              <a:buFont typeface="Arial" pitchFamily="34" charset="0"/>
              <a:buChar char="•"/>
            </a:pPr>
            <a:r>
              <a:rPr lang="fa-IR" dirty="0" smtClean="0"/>
              <a:t> کم­اشتهایی یا پرخوری.</a:t>
            </a:r>
            <a:br>
              <a:rPr lang="fa-IR" dirty="0" smtClean="0"/>
            </a:br>
            <a:r>
              <a:rPr lang="fa-IR" dirty="0" smtClean="0"/>
              <a:t> </a:t>
            </a:r>
          </a:p>
          <a:p>
            <a:pPr algn="r" rtl="1">
              <a:buFont typeface="Arial" pitchFamily="34" charset="0"/>
              <a:buChar char="•"/>
            </a:pPr>
            <a:r>
              <a:rPr lang="fa-IR" dirty="0" smtClean="0"/>
              <a:t> بی­خوابی یا پرخوابی.</a:t>
            </a:r>
          </a:p>
          <a:p>
            <a:pPr algn="r" rtl="1">
              <a:buFont typeface="Arial" pitchFamily="34" charset="0"/>
              <a:buChar char="•"/>
            </a:pPr>
            <a:endParaRPr lang="fa-IR" dirty="0" smtClean="0"/>
          </a:p>
          <a:p>
            <a:pPr algn="r" rtl="1">
              <a:buFont typeface="Arial" pitchFamily="34" charset="0"/>
              <a:buChar char="•"/>
            </a:pPr>
            <a:r>
              <a:rPr lang="fa-IR" dirty="0" smtClean="0"/>
              <a:t>انرژی کم یا خستگی.</a:t>
            </a:r>
            <a:br>
              <a:rPr lang="fa-IR" dirty="0" smtClean="0"/>
            </a:br>
            <a:endParaRPr lang="fa-IR" dirty="0" smtClean="0"/>
          </a:p>
          <a:p>
            <a:pPr algn="r" rtl="1">
              <a:buFont typeface="Arial" pitchFamily="34" charset="0"/>
              <a:buChar char="•"/>
            </a:pPr>
            <a:r>
              <a:rPr lang="fa-IR" dirty="0" smtClean="0"/>
              <a:t>عزت نفس پایین.</a:t>
            </a:r>
            <a:br>
              <a:rPr lang="fa-IR" dirty="0" smtClean="0"/>
            </a:br>
            <a:endParaRPr lang="fa-IR" dirty="0" smtClean="0"/>
          </a:p>
          <a:p>
            <a:pPr algn="r" rtl="1">
              <a:buFont typeface="Arial" pitchFamily="34" charset="0"/>
              <a:buChar char="•"/>
            </a:pPr>
            <a:r>
              <a:rPr lang="fa-IR" dirty="0" smtClean="0"/>
              <a:t>تمرکز ضعیف یا مشکل تصمیم­گیری.</a:t>
            </a:r>
            <a:br>
              <a:rPr lang="fa-IR" dirty="0" smtClean="0"/>
            </a:br>
            <a:endParaRPr lang="fa-IR" dirty="0" smtClean="0"/>
          </a:p>
          <a:p>
            <a:pPr algn="r" rtl="1">
              <a:buFont typeface="Arial" pitchFamily="34" charset="0"/>
              <a:buChar char="•"/>
            </a:pPr>
            <a:r>
              <a:rPr lang="fa-IR" dirty="0" smtClean="0"/>
              <a:t>احساسات ناامیدی.</a:t>
            </a:r>
            <a:br>
              <a:rPr lang="fa-IR" dirty="0" smtClean="0"/>
            </a:br>
            <a:endParaRPr lang="fa-I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104</TotalTime>
  <Words>1287</Words>
  <Application>Microsoft Office PowerPoint</Application>
  <PresentationFormat>On-screen Show (4:3)</PresentationFormat>
  <Paragraphs>164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Franklin Gothic Book</vt:lpstr>
      <vt:lpstr>Franklin Gothic Medium</vt:lpstr>
      <vt:lpstr>Tahoma</vt:lpstr>
      <vt:lpstr>Wingdings 2</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royal</dc:creator>
  <cp:lastModifiedBy>amir771155</cp:lastModifiedBy>
  <cp:revision>30</cp:revision>
  <dcterms:created xsi:type="dcterms:W3CDTF">2006-08-16T00:00:00Z</dcterms:created>
  <dcterms:modified xsi:type="dcterms:W3CDTF">2018-08-10T04:21:38Z</dcterms:modified>
</cp:coreProperties>
</file>